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329" r:id="rId3"/>
    <p:sldId id="310" r:id="rId4"/>
    <p:sldId id="294" r:id="rId5"/>
    <p:sldId id="326" r:id="rId6"/>
    <p:sldId id="327" r:id="rId7"/>
    <p:sldId id="32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23"/>
  </p:normalViewPr>
  <p:slideViewPr>
    <p:cSldViewPr snapToGrid="0" snapToObjects="1">
      <p:cViewPr varScale="1">
        <p:scale>
          <a:sx n="85" d="100"/>
          <a:sy n="85" d="100"/>
        </p:scale>
        <p:origin x="105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D5D01B-ED81-DF4E-8860-1088D3E2787B}" type="datetimeFigureOut">
              <a:rPr lang="en-US" smtClean="0"/>
              <a:t>1/11/23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8925D-BE15-1348-921E-3C5DD7121177}" type="slidenum">
              <a:rPr lang="en-US" smtClean="0"/>
              <a:t>‹#›</a:t>
            </a:fld>
            <a:endParaRPr lang="en-US"/>
          </a:p>
        </p:txBody>
      </p:sp>
    </p:spTree>
    <p:extLst>
      <p:ext uri="{BB962C8B-B14F-4D97-AF65-F5344CB8AC3E}">
        <p14:creationId xmlns:p14="http://schemas.microsoft.com/office/powerpoint/2010/main" val="14471718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dirty="0">
                <a:latin typeface="Arial"/>
                <a:cs typeface="Arial"/>
              </a:rPr>
              <a:t>cardio-vascular disease hotspot</a:t>
            </a:r>
          </a:p>
          <a:p>
            <a:r>
              <a:rPr lang="en-US" sz="1100" b="0" i="0" dirty="0">
                <a:latin typeface="Arial"/>
                <a:cs typeface="Arial"/>
              </a:rPr>
              <a:t>Density can tell you where clusters in your data exist, but not if your clusters are statistically significant.</a:t>
            </a:r>
          </a:p>
          <a:p>
            <a:r>
              <a:rPr lang="en-US" sz="1100" b="0" i="0" dirty="0">
                <a:latin typeface="Arial"/>
                <a:cs typeface="Arial"/>
              </a:rPr>
              <a:t>Hotspot analysis uses vectors (not </a:t>
            </a:r>
            <a:r>
              <a:rPr lang="en-US" sz="1100" b="0" i="0" dirty="0" err="1">
                <a:latin typeface="Arial"/>
                <a:cs typeface="Arial"/>
              </a:rPr>
              <a:t>rasters</a:t>
            </a:r>
            <a:r>
              <a:rPr lang="en-US" sz="1100" b="0" i="0" dirty="0">
                <a:latin typeface="Arial"/>
                <a:cs typeface="Arial"/>
              </a:rPr>
              <a:t>) to identify the locations of statistically significant hot spots and cold spots in data</a:t>
            </a:r>
          </a:p>
          <a:p>
            <a:r>
              <a:rPr lang="en-US" sz="1100" b="0" i="0" dirty="0">
                <a:latin typeface="Arial"/>
                <a:cs typeface="Arial"/>
              </a:rPr>
              <a:t>High z score</a:t>
            </a:r>
            <a:r>
              <a:rPr lang="en-US" sz="1100" b="0" i="0" baseline="0" dirty="0">
                <a:latin typeface="Arial"/>
                <a:cs typeface="Arial"/>
              </a:rPr>
              <a:t> and low p value = hot spot.</a:t>
            </a:r>
          </a:p>
          <a:p>
            <a:endParaRPr lang="en-US" sz="1100" b="0" i="0" baseline="0" dirty="0">
              <a:latin typeface="Arial"/>
              <a:cs typeface="Arial"/>
            </a:endParaRPr>
          </a:p>
          <a:p>
            <a:r>
              <a:rPr lang="en-US" sz="1100" dirty="0"/>
              <a:t>GI(d)</a:t>
            </a:r>
            <a:r>
              <a:rPr lang="en-US" sz="1100" baseline="0" dirty="0"/>
              <a:t> </a:t>
            </a:r>
            <a:r>
              <a:rPr lang="en-US" sz="1100" dirty="0"/>
              <a:t>evaluates the call data by comparing the local mean to the global mean and then determining whether the difference between them is statistically significant. To the layperson, this mean, the tool determines where more calls than expected occur and where fewer calls than expected occur. Hot spot analysis determines how likely it is that there is a pattern like this one if the underlying processes are random.</a:t>
            </a:r>
          </a:p>
          <a:p>
            <a:endParaRPr lang="en-US" sz="1100" dirty="0"/>
          </a:p>
          <a:p>
            <a:r>
              <a:rPr lang="en-US" sz="1100" dirty="0"/>
              <a:t>This particular map illustrates an analysis of 911 call data. To perform this analysis, we created a model that integrates several spatial statistic tools. Our mission was to evaluate the spatial pattern of these 911 calls and look for hot spots. That is, we wanted to see where the calls were clustering together in space. Then, ultimately using the results of our hot spot analysis, we wanted to compare clustering that we found to the location of emergency response stations. In the upper left, each of the points represents a single call into a 911 dispatch center. Notice that it would be difficult to find whether and where clustering exists. Certainly, some areas appear to be clustered, but even with a truly random pattern, we expect to see some pockets of local clustering. The first thing our model did was collect the incident data into weighted points. This yielded single features for locations with counts of calls (upper right map). The weighted points show some clustering more clearly, such as near the center. The question remains as to whether this cluster is statistically significant or not. To answer that question we used </a:t>
            </a:r>
            <a:r>
              <a:rPr lang="en-US" sz="1100" dirty="0" err="1"/>
              <a:t>Getis-Ord</a:t>
            </a:r>
            <a:r>
              <a:rPr lang="en-US" sz="1100" dirty="0"/>
              <a:t> G* statistics. The idea was to learn where we were getting more calls than </a:t>
            </a:r>
            <a:r>
              <a:rPr lang="en-US" sz="1100" dirty="0" err="1"/>
              <a:t>expecedt</a:t>
            </a:r>
            <a:r>
              <a:rPr lang="en-US" sz="1100" dirty="0"/>
              <a:t> and where we were getting fewer calls than expected. The Hot Spot Analysis tool evaluates the call data by comparing the local mean to the global mean and then determining whether the difference between them is statistically significant—in other words, how likely it is that we would see a pattern like this one if the underlying processes are random. The results are presented as standard deviation z-scores (lower left). Once these were calculated, we could immediately see the 911 call clustering. The red indicates a lot of calls. The blue shows that, given the overall region, areas that don’t get very many calls. To get a clearer idea, these points were interpolated into a surface (lower right). Results: Locations of emergency response stations. Two stations are located in hot spots. The third may not be ideally located.</a:t>
            </a:r>
          </a:p>
          <a:p>
            <a:endParaRPr lang="en-US" sz="1100" b="0" i="0" dirty="0">
              <a:latin typeface="Arial"/>
              <a:cs typeface="Arial"/>
            </a:endParaRPr>
          </a:p>
        </p:txBody>
      </p:sp>
      <p:sp>
        <p:nvSpPr>
          <p:cNvPr id="4" name="Slide Number Placeholder 3"/>
          <p:cNvSpPr>
            <a:spLocks noGrp="1"/>
          </p:cNvSpPr>
          <p:nvPr>
            <p:ph type="sldNum" sz="quarter" idx="10"/>
          </p:nvPr>
        </p:nvSpPr>
        <p:spPr/>
        <p:txBody>
          <a:bodyPr/>
          <a:lstStyle/>
          <a:p>
            <a:fld id="{22B9FCE1-C678-A446-80A1-9CEB28298A88}" type="slidenum">
              <a:rPr lang="en-US" smtClean="0"/>
              <a:t>3</a:t>
            </a:fld>
            <a:endParaRPr lang="en-US"/>
          </a:p>
        </p:txBody>
      </p:sp>
    </p:spTree>
    <p:extLst>
      <p:ext uri="{BB962C8B-B14F-4D97-AF65-F5344CB8AC3E}">
        <p14:creationId xmlns:p14="http://schemas.microsoft.com/office/powerpoint/2010/main" val="873455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1850</a:t>
            </a:r>
          </a:p>
          <a:p>
            <a:r>
              <a:rPr lang="en-US" dirty="0"/>
              <a:t>Water pump</a:t>
            </a:r>
            <a:r>
              <a:rPr lang="en-US" baseline="0" dirty="0"/>
              <a:t> cholera locations</a:t>
            </a:r>
            <a:endParaRPr lang="en-US" dirty="0"/>
          </a:p>
          <a:p>
            <a:r>
              <a:rPr lang="en-US" dirty="0"/>
              <a:t>Several</a:t>
            </a:r>
            <a:r>
              <a:rPr lang="en-US" baseline="0" dirty="0"/>
              <a:t> days</a:t>
            </a:r>
          </a:p>
          <a:p>
            <a:r>
              <a:rPr lang="en-US" baseline="0" dirty="0"/>
              <a:t>Public health agencies use statistics to detect outbreak</a:t>
            </a:r>
          </a:p>
          <a:p>
            <a:r>
              <a:rPr lang="en-US" baseline="0" dirty="0"/>
              <a:t>Spatial statistics are one order of magnitude  more computational and data intensive than traditional statistics.</a:t>
            </a:r>
            <a:endParaRPr lang="en-US" dirty="0"/>
          </a:p>
        </p:txBody>
      </p:sp>
      <p:sp>
        <p:nvSpPr>
          <p:cNvPr id="4" name="Slide Number Placeholder 3"/>
          <p:cNvSpPr>
            <a:spLocks noGrp="1"/>
          </p:cNvSpPr>
          <p:nvPr>
            <p:ph type="sldNum" sz="quarter" idx="10"/>
          </p:nvPr>
        </p:nvSpPr>
        <p:spPr/>
        <p:txBody>
          <a:bodyPr/>
          <a:lstStyle/>
          <a:p>
            <a:fld id="{22B9FCE1-C678-A446-80A1-9CEB28298A88}" type="slidenum">
              <a:rPr lang="en-US" smtClean="0"/>
              <a:t>4</a:t>
            </a:fld>
            <a:endParaRPr lang="en-US"/>
          </a:p>
        </p:txBody>
      </p:sp>
    </p:spTree>
    <p:extLst>
      <p:ext uri="{BB962C8B-B14F-4D97-AF65-F5344CB8AC3E}">
        <p14:creationId xmlns:p14="http://schemas.microsoft.com/office/powerpoint/2010/main" val="1229970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EE7CE-9F87-584B-AA19-30133C4675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036826-A371-FB46-B7FC-D8F7889E57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A7AE8AA-7A8E-B044-882D-F423953BDAE7}"/>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5" name="Footer Placeholder 4">
            <a:extLst>
              <a:ext uri="{FF2B5EF4-FFF2-40B4-BE49-F238E27FC236}">
                <a16:creationId xmlns:a16="http://schemas.microsoft.com/office/drawing/2014/main" id="{249067CE-C03B-C544-85E3-9AE49CCE63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EE687B-5C07-624C-AA2C-5FD3977000E2}"/>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86289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C84BE-F0FB-9444-B9B7-69E30290C3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B98F60-A28D-4441-A75D-B22E601B7F2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1BF7FD-2184-B84D-802D-D1D2C8141E31}"/>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5" name="Footer Placeholder 4">
            <a:extLst>
              <a:ext uri="{FF2B5EF4-FFF2-40B4-BE49-F238E27FC236}">
                <a16:creationId xmlns:a16="http://schemas.microsoft.com/office/drawing/2014/main" id="{7EB6D3CF-89CD-6543-951B-6F3A433BE7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018C99-2520-4A4D-82ED-1CB63536793E}"/>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15049254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4C19E4-17AF-4D4C-9E4F-496FF97BB8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745F8B4-7BB1-0644-B292-A6523E35A90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5E42B4-88A7-AF41-86BC-863A58400A3D}"/>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5" name="Footer Placeholder 4">
            <a:extLst>
              <a:ext uri="{FF2B5EF4-FFF2-40B4-BE49-F238E27FC236}">
                <a16:creationId xmlns:a16="http://schemas.microsoft.com/office/drawing/2014/main" id="{30F9631B-1737-2E4D-A9C4-E48DB70838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65C550-AA0F-7F4D-9022-302974307D2A}"/>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1021845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8ED18-9220-8744-8F72-008B361670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80BB34-4E8F-3748-9D77-C4C7DE770A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7B458B-B4A9-BF42-B0F6-3B1362993672}"/>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5" name="Footer Placeholder 4">
            <a:extLst>
              <a:ext uri="{FF2B5EF4-FFF2-40B4-BE49-F238E27FC236}">
                <a16:creationId xmlns:a16="http://schemas.microsoft.com/office/drawing/2014/main" id="{22F206FC-E979-594B-ABD9-C1C537AC48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80A83A-2C1F-0946-836F-8B380EBB29CD}"/>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1972217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9CA18-83C4-0D48-A7CB-F6BD22C6051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4F8EF3-23B9-8B4F-B385-7FE24EF33C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8C32B7-0CA4-6843-AF0C-FCCF17BD50B9}"/>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5" name="Footer Placeholder 4">
            <a:extLst>
              <a:ext uri="{FF2B5EF4-FFF2-40B4-BE49-F238E27FC236}">
                <a16:creationId xmlns:a16="http://schemas.microsoft.com/office/drawing/2014/main" id="{66C4968A-334A-EC49-AFD5-5DFFD5F3E5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9658DB-45F1-F643-9558-B503110EFA97}"/>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2312866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CE88A-FC19-414B-A820-F9E31E1473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C3A663-6C6C-1743-B9E1-A562955C70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2D4022-7A0E-1445-B436-211DED908DF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2F571D4-993E-C440-8CA7-84CE6E7CFA72}"/>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6" name="Footer Placeholder 5">
            <a:extLst>
              <a:ext uri="{FF2B5EF4-FFF2-40B4-BE49-F238E27FC236}">
                <a16:creationId xmlns:a16="http://schemas.microsoft.com/office/drawing/2014/main" id="{DF6470C1-4AF1-C844-8430-10BCF6B83A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C954B6-BB79-7641-BC16-98D4615B658A}"/>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22411529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64230-D0EA-284A-8C76-D4DD9E71F38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8CBB34-7C9A-0946-92DD-F1EB12FF60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CFAE04-CC4D-EB47-84F0-8450A93E74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98D64E1-3FA2-CD47-995E-BCF8D37C17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52853F1-F485-D14F-9018-435A4A4848A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174108C-E091-2745-AB0A-D0FF0E034311}"/>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8" name="Footer Placeholder 7">
            <a:extLst>
              <a:ext uri="{FF2B5EF4-FFF2-40B4-BE49-F238E27FC236}">
                <a16:creationId xmlns:a16="http://schemas.microsoft.com/office/drawing/2014/main" id="{35EDF0E5-06FF-1648-AA6D-6EE32F621B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61E832-9710-704D-A939-143075FCF716}"/>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2009379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3D209-EB6C-E54E-B039-EBD3E3201D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EE338B-0BB0-EE40-B31F-4D042F52734F}"/>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4" name="Footer Placeholder 3">
            <a:extLst>
              <a:ext uri="{FF2B5EF4-FFF2-40B4-BE49-F238E27FC236}">
                <a16:creationId xmlns:a16="http://schemas.microsoft.com/office/drawing/2014/main" id="{58138C5D-1993-0D42-BC8B-7D2D71F3453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4DE4FF-C8E9-0D4E-A8E6-13B56C971C56}"/>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6965843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2662A7-402D-1A44-991B-5A253D9E22F7}"/>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3" name="Footer Placeholder 2">
            <a:extLst>
              <a:ext uri="{FF2B5EF4-FFF2-40B4-BE49-F238E27FC236}">
                <a16:creationId xmlns:a16="http://schemas.microsoft.com/office/drawing/2014/main" id="{158D701F-F659-0949-B26B-B4F8E5E8DE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7510A9-A7A1-7D48-9D3D-76CDFCB39FE3}"/>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2706446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41373-FA8A-514E-8E09-88EC40517B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498112A-45CD-1740-8595-E8377FC473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693F7A-BFAA-A642-8326-65ECAE99FB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B6CD7F-0544-AB40-A75E-659B05819EEA}"/>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6" name="Footer Placeholder 5">
            <a:extLst>
              <a:ext uri="{FF2B5EF4-FFF2-40B4-BE49-F238E27FC236}">
                <a16:creationId xmlns:a16="http://schemas.microsoft.com/office/drawing/2014/main" id="{4F0E6161-0ECA-124B-B96A-E537420E3A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A0FD55-926E-0741-80AE-711612435833}"/>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4208031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56F40-5DEA-3241-BAF2-7D01C9CFF7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E16AAAE-5A2B-3640-897C-58C6DC3BC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2362F2-DBA3-A743-AB5C-5B46D1F44B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BAEA80-5CED-084F-9084-140DB8A1BF1B}"/>
              </a:ext>
            </a:extLst>
          </p:cNvPr>
          <p:cNvSpPr>
            <a:spLocks noGrp="1"/>
          </p:cNvSpPr>
          <p:nvPr>
            <p:ph type="dt" sz="half" idx="10"/>
          </p:nvPr>
        </p:nvSpPr>
        <p:spPr/>
        <p:txBody>
          <a:bodyPr/>
          <a:lstStyle/>
          <a:p>
            <a:fld id="{7160BC91-C5D3-6942-8CE6-23CAF0AC9077}" type="datetimeFigureOut">
              <a:rPr lang="en-US" smtClean="0"/>
              <a:t>1/11/23</a:t>
            </a:fld>
            <a:endParaRPr lang="en-US"/>
          </a:p>
        </p:txBody>
      </p:sp>
      <p:sp>
        <p:nvSpPr>
          <p:cNvPr id="6" name="Footer Placeholder 5">
            <a:extLst>
              <a:ext uri="{FF2B5EF4-FFF2-40B4-BE49-F238E27FC236}">
                <a16:creationId xmlns:a16="http://schemas.microsoft.com/office/drawing/2014/main" id="{766602D9-7998-7848-9776-FBBEB49F1A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54C9FC-7AB5-F644-AFDD-308B62CA28B0}"/>
              </a:ext>
            </a:extLst>
          </p:cNvPr>
          <p:cNvSpPr>
            <a:spLocks noGrp="1"/>
          </p:cNvSpPr>
          <p:nvPr>
            <p:ph type="sldNum" sz="quarter" idx="12"/>
          </p:nvPr>
        </p:nvSpPr>
        <p:spPr/>
        <p:txBody>
          <a:bodyPr/>
          <a:lstStyle/>
          <a:p>
            <a:fld id="{74E4A371-03C5-0C44-A67C-BA1C22C5D600}" type="slidenum">
              <a:rPr lang="en-US" smtClean="0"/>
              <a:t>‹#›</a:t>
            </a:fld>
            <a:endParaRPr lang="en-US"/>
          </a:p>
        </p:txBody>
      </p:sp>
    </p:spTree>
    <p:extLst>
      <p:ext uri="{BB962C8B-B14F-4D97-AF65-F5344CB8AC3E}">
        <p14:creationId xmlns:p14="http://schemas.microsoft.com/office/powerpoint/2010/main" val="3799858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02F02B-131C-F74D-83CF-7EA5CF7FFA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A1BE80-1AFC-C842-9785-D4BAB6EFA2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6EEC5E-8941-8D44-B1C3-C48B85BB76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60BC91-C5D3-6942-8CE6-23CAF0AC9077}" type="datetimeFigureOut">
              <a:rPr lang="en-US" smtClean="0"/>
              <a:t>1/11/23</a:t>
            </a:fld>
            <a:endParaRPr lang="en-US"/>
          </a:p>
        </p:txBody>
      </p:sp>
      <p:sp>
        <p:nvSpPr>
          <p:cNvPr id="5" name="Footer Placeholder 4">
            <a:extLst>
              <a:ext uri="{FF2B5EF4-FFF2-40B4-BE49-F238E27FC236}">
                <a16:creationId xmlns:a16="http://schemas.microsoft.com/office/drawing/2014/main" id="{8D91B72C-C211-404D-B702-18CDE77D74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600125-FCAE-0249-A6BD-22028FD394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E4A371-03C5-0C44-A67C-BA1C22C5D600}" type="slidenum">
              <a:rPr lang="en-US" smtClean="0"/>
              <a:t>‹#›</a:t>
            </a:fld>
            <a:endParaRPr lang="en-US"/>
          </a:p>
        </p:txBody>
      </p:sp>
    </p:spTree>
    <p:extLst>
      <p:ext uri="{BB962C8B-B14F-4D97-AF65-F5344CB8AC3E}">
        <p14:creationId xmlns:p14="http://schemas.microsoft.com/office/powerpoint/2010/main" val="14547599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youtube.com/watch?v=47Lxo10-ef8"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31D06-C50D-2C4F-AE73-D7BD94E6FC54}"/>
              </a:ext>
            </a:extLst>
          </p:cNvPr>
          <p:cNvSpPr>
            <a:spLocks noGrp="1"/>
          </p:cNvSpPr>
          <p:nvPr>
            <p:ph type="ctrTitle"/>
          </p:nvPr>
        </p:nvSpPr>
        <p:spPr/>
        <p:txBody>
          <a:bodyPr/>
          <a:lstStyle/>
          <a:p>
            <a:r>
              <a:rPr lang="en-US" dirty="0"/>
              <a:t>Spatial Data Mining</a:t>
            </a:r>
          </a:p>
        </p:txBody>
      </p:sp>
      <p:sp>
        <p:nvSpPr>
          <p:cNvPr id="3" name="Subtitle 2">
            <a:extLst>
              <a:ext uri="{FF2B5EF4-FFF2-40B4-BE49-F238E27FC236}">
                <a16:creationId xmlns:a16="http://schemas.microsoft.com/office/drawing/2014/main" id="{368175C5-8957-AF48-BBAD-1ECA8B054AE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30125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43FCA-8D7F-894A-BC2F-2849EF02C58D}"/>
              </a:ext>
            </a:extLst>
          </p:cNvPr>
          <p:cNvSpPr>
            <a:spLocks noGrp="1"/>
          </p:cNvSpPr>
          <p:nvPr>
            <p:ph type="title"/>
          </p:nvPr>
        </p:nvSpPr>
        <p:spPr/>
        <p:txBody>
          <a:bodyPr/>
          <a:lstStyle/>
          <a:p>
            <a:r>
              <a:rPr lang="en-US" dirty="0"/>
              <a:t>Data mining </a:t>
            </a:r>
          </a:p>
        </p:txBody>
      </p:sp>
      <p:sp>
        <p:nvSpPr>
          <p:cNvPr id="3" name="Content Placeholder 2">
            <a:extLst>
              <a:ext uri="{FF2B5EF4-FFF2-40B4-BE49-F238E27FC236}">
                <a16:creationId xmlns:a16="http://schemas.microsoft.com/office/drawing/2014/main" id="{B7C2EE67-A25E-7E4E-8332-C5F4D8EFE113}"/>
              </a:ext>
            </a:extLst>
          </p:cNvPr>
          <p:cNvSpPr>
            <a:spLocks noGrp="1"/>
          </p:cNvSpPr>
          <p:nvPr>
            <p:ph idx="1"/>
          </p:nvPr>
        </p:nvSpPr>
        <p:spPr/>
        <p:txBody>
          <a:bodyPr/>
          <a:lstStyle/>
          <a:p>
            <a:r>
              <a:rPr lang="en-US" dirty="0"/>
              <a:t>Spatial auto-correlation</a:t>
            </a:r>
          </a:p>
          <a:p>
            <a:endParaRPr lang="en-US" dirty="0"/>
          </a:p>
          <a:p>
            <a:r>
              <a:rPr lang="en-US" dirty="0"/>
              <a:t>Spatial colocation pattern </a:t>
            </a:r>
          </a:p>
          <a:p>
            <a:endParaRPr lang="en-US" dirty="0"/>
          </a:p>
          <a:p>
            <a:r>
              <a:rPr lang="en-US" dirty="0"/>
              <a:t>Spatial outliers</a:t>
            </a:r>
          </a:p>
        </p:txBody>
      </p:sp>
    </p:spTree>
    <p:extLst>
      <p:ext uri="{BB962C8B-B14F-4D97-AF65-F5344CB8AC3E}">
        <p14:creationId xmlns:p14="http://schemas.microsoft.com/office/powerpoint/2010/main" val="2919927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524000" y="2955818"/>
            <a:ext cx="9144000" cy="3414719"/>
          </a:xfrm>
          <a:prstGeom prst="rect">
            <a:avLst/>
          </a:prstGeom>
        </p:spPr>
      </p:pic>
      <p:sp>
        <p:nvSpPr>
          <p:cNvPr id="3" name="Content Placeholder 2"/>
          <p:cNvSpPr>
            <a:spLocks noGrp="1"/>
          </p:cNvSpPr>
          <p:nvPr>
            <p:ph idx="1"/>
          </p:nvPr>
        </p:nvSpPr>
        <p:spPr/>
        <p:txBody>
          <a:bodyPr/>
          <a:lstStyle/>
          <a:p>
            <a:r>
              <a:rPr lang="en-US" dirty="0"/>
              <a:t>Hot Spot Analysis</a:t>
            </a:r>
          </a:p>
        </p:txBody>
      </p:sp>
      <p:sp>
        <p:nvSpPr>
          <p:cNvPr id="2" name="Title 1"/>
          <p:cNvSpPr>
            <a:spLocks noGrp="1"/>
          </p:cNvSpPr>
          <p:nvPr>
            <p:ph type="title"/>
          </p:nvPr>
        </p:nvSpPr>
        <p:spPr/>
        <p:txBody>
          <a:bodyPr/>
          <a:lstStyle/>
          <a:p>
            <a:r>
              <a:rPr lang="en-US" dirty="0"/>
              <a:t>Spatial Statistics</a:t>
            </a:r>
          </a:p>
        </p:txBody>
      </p:sp>
    </p:spTree>
    <p:extLst>
      <p:ext uri="{BB962C8B-B14F-4D97-AF65-F5344CB8AC3E}">
        <p14:creationId xmlns:p14="http://schemas.microsoft.com/office/powerpoint/2010/main" val="1990044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Spatial Statistics</a:t>
            </a:r>
          </a:p>
        </p:txBody>
      </p:sp>
      <p:sp>
        <p:nvSpPr>
          <p:cNvPr id="3" name="Content Placeholder 2"/>
          <p:cNvSpPr>
            <a:spLocks noGrp="1"/>
          </p:cNvSpPr>
          <p:nvPr>
            <p:ph idx="1"/>
          </p:nvPr>
        </p:nvSpPr>
        <p:spPr/>
        <p:txBody>
          <a:bodyPr/>
          <a:lstStyle/>
          <a:p>
            <a:endParaRPr lang="en-US"/>
          </a:p>
        </p:txBody>
      </p:sp>
      <p:pic>
        <p:nvPicPr>
          <p:cNvPr id="6146" name="Picture 2" descr="http://deliveryimages.acm.org/10.1145/2760000/2756547/figs/f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4479" y="1408476"/>
            <a:ext cx="6191250" cy="543667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742108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9135" y="4934635"/>
            <a:ext cx="8794865" cy="1477328"/>
          </a:xfrm>
          <a:prstGeom prst="rect">
            <a:avLst/>
          </a:prstGeom>
        </p:spPr>
        <p:txBody>
          <a:bodyPr wrap="square">
            <a:spAutoFit/>
          </a:bodyPr>
          <a:lstStyle/>
          <a:p>
            <a:r>
              <a:rPr lang="en-US" dirty="0"/>
              <a:t>Hot Spot analysis using Moran's I and </a:t>
            </a:r>
            <a:r>
              <a:rPr lang="en-US" dirty="0" err="1"/>
              <a:t>getis-ord</a:t>
            </a:r>
            <a:r>
              <a:rPr lang="en-US" dirty="0"/>
              <a:t> statistics in </a:t>
            </a:r>
            <a:r>
              <a:rPr lang="en-US" dirty="0" err="1"/>
              <a:t>ArcMap</a:t>
            </a:r>
            <a:r>
              <a:rPr lang="en-US" dirty="0"/>
              <a:t>/ArcGIS</a:t>
            </a:r>
          </a:p>
          <a:p>
            <a:endParaRPr lang="en-US" dirty="0">
              <a:hlinkClick r:id=""/>
            </a:endParaRPr>
          </a:p>
          <a:p>
            <a:r>
              <a:rPr lang="en-US" dirty="0">
                <a:hlinkClick r:id=""/>
              </a:rPr>
              <a:t>https://www.youtube.com/watch?v=_0Tzo1qbN-A&amp;list=PLvLHpy6f_PaNKus-bMnRWXBjPv-VXTQQ-&amp;index=28</a:t>
            </a:r>
            <a:endParaRPr lang="en-US" dirty="0"/>
          </a:p>
          <a:p>
            <a:endParaRPr lang="en-US" dirty="0"/>
          </a:p>
        </p:txBody>
      </p:sp>
      <p:sp>
        <p:nvSpPr>
          <p:cNvPr id="3" name="Rectangle 2"/>
          <p:cNvSpPr/>
          <p:nvPr/>
        </p:nvSpPr>
        <p:spPr>
          <a:xfrm>
            <a:off x="349135" y="4011305"/>
            <a:ext cx="6069585" cy="923330"/>
          </a:xfrm>
          <a:prstGeom prst="rect">
            <a:avLst/>
          </a:prstGeom>
        </p:spPr>
        <p:txBody>
          <a:bodyPr wrap="square">
            <a:spAutoFit/>
          </a:bodyPr>
          <a:lstStyle/>
          <a:p>
            <a:r>
              <a:rPr lang="en-US">
                <a:latin typeface="Roboto" charset="0"/>
              </a:rPr>
              <a:t>How Hot Spot Analysis Really Works (18 minutes)</a:t>
            </a:r>
          </a:p>
          <a:p>
            <a:r>
              <a:rPr lang="en-US" dirty="0">
                <a:latin typeface="Roboto" charset="0"/>
                <a:hlinkClick r:id="rId2"/>
              </a:rPr>
              <a:t>https://www.youtube.com/watch?v=47Lxo10-ef8</a:t>
            </a:r>
            <a:endParaRPr lang="en-US" dirty="0">
              <a:latin typeface="Roboto" charset="0"/>
            </a:endParaRPr>
          </a:p>
          <a:p>
            <a:endParaRPr lang="en-US" b="0" i="0" dirty="0">
              <a:effectLst/>
              <a:latin typeface="Roboto" charset="0"/>
            </a:endParaRPr>
          </a:p>
        </p:txBody>
      </p:sp>
      <p:sp>
        <p:nvSpPr>
          <p:cNvPr id="4" name="Title 1"/>
          <p:cNvSpPr txBox="1">
            <a:spLocks/>
          </p:cNvSpPr>
          <p:nvPr/>
        </p:nvSpPr>
        <p:spPr>
          <a:xfrm>
            <a:off x="2064327" y="512501"/>
            <a:ext cx="822960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Hot Spot Analysis (</a:t>
            </a:r>
            <a:r>
              <a:rPr lang="en-US" dirty="0" err="1"/>
              <a:t>Getis</a:t>
            </a:r>
            <a:r>
              <a:rPr lang="en-US" dirty="0"/>
              <a:t> </a:t>
            </a:r>
            <a:r>
              <a:rPr lang="en-US" dirty="0" err="1"/>
              <a:t>Ord</a:t>
            </a:r>
            <a:r>
              <a:rPr lang="en-US" dirty="0"/>
              <a:t>)</a:t>
            </a:r>
          </a:p>
        </p:txBody>
      </p:sp>
      <p:sp>
        <p:nvSpPr>
          <p:cNvPr id="5" name="Rectangle 4"/>
          <p:cNvSpPr/>
          <p:nvPr/>
        </p:nvSpPr>
        <p:spPr>
          <a:xfrm>
            <a:off x="471055" y="1402242"/>
            <a:ext cx="6096000" cy="1477328"/>
          </a:xfrm>
          <a:prstGeom prst="rect">
            <a:avLst/>
          </a:prstGeom>
        </p:spPr>
        <p:txBody>
          <a:bodyPr>
            <a:spAutoFit/>
          </a:bodyPr>
          <a:lstStyle/>
          <a:p>
            <a:r>
              <a:rPr lang="en-US" dirty="0"/>
              <a:t>Density can tell you where clusters in your data exist, </a:t>
            </a:r>
          </a:p>
          <a:p>
            <a:r>
              <a:rPr lang="en-US" dirty="0"/>
              <a:t>but not if your clusters are statistically significant</a:t>
            </a:r>
          </a:p>
          <a:p>
            <a:endParaRPr lang="en-US" dirty="0"/>
          </a:p>
          <a:p>
            <a:r>
              <a:rPr lang="en-US" dirty="0"/>
              <a:t>Hotspot analysis uses vectors (not </a:t>
            </a:r>
            <a:r>
              <a:rPr lang="en-US" dirty="0" err="1"/>
              <a:t>rasters</a:t>
            </a:r>
            <a:r>
              <a:rPr lang="en-US" dirty="0"/>
              <a:t>) to identify the locations of statistically significant hot spots</a:t>
            </a:r>
          </a:p>
        </p:txBody>
      </p:sp>
    </p:spTree>
    <p:extLst>
      <p:ext uri="{BB962C8B-B14F-4D97-AF65-F5344CB8AC3E}">
        <p14:creationId xmlns:p14="http://schemas.microsoft.com/office/powerpoint/2010/main" val="2521080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5951"/>
            <a:ext cx="12192000" cy="4119533"/>
          </a:xfrm>
          <a:prstGeom prst="rect">
            <a:avLst/>
          </a:prstGeom>
        </p:spPr>
      </p:pic>
      <p:pic>
        <p:nvPicPr>
          <p:cNvPr id="3" name="Picture 2"/>
          <p:cNvPicPr>
            <a:picLocks noChangeAspect="1"/>
          </p:cNvPicPr>
          <p:nvPr/>
        </p:nvPicPr>
        <p:blipFill>
          <a:blip r:embed="rId3"/>
          <a:stretch>
            <a:fillRect/>
          </a:stretch>
        </p:blipFill>
        <p:spPr>
          <a:xfrm>
            <a:off x="5270266" y="4208607"/>
            <a:ext cx="6971607" cy="2646515"/>
          </a:xfrm>
          <a:prstGeom prst="rect">
            <a:avLst/>
          </a:prstGeom>
        </p:spPr>
      </p:pic>
    </p:spTree>
    <p:extLst>
      <p:ext uri="{BB962C8B-B14F-4D97-AF65-F5344CB8AC3E}">
        <p14:creationId xmlns:p14="http://schemas.microsoft.com/office/powerpoint/2010/main" val="1012111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30C9B-89F4-FF4F-98F3-97CE99BC1825}"/>
              </a:ext>
            </a:extLst>
          </p:cNvPr>
          <p:cNvSpPr txBox="1">
            <a:spLocks/>
          </p:cNvSpPr>
          <p:nvPr/>
        </p:nvSpPr>
        <p:spPr>
          <a:xfrm>
            <a:off x="2064327" y="512501"/>
            <a:ext cx="8229600"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Colocation Pattern mining</a:t>
            </a:r>
          </a:p>
        </p:txBody>
      </p:sp>
      <p:sp>
        <p:nvSpPr>
          <p:cNvPr id="4" name="Rectangle 3">
            <a:extLst>
              <a:ext uri="{FF2B5EF4-FFF2-40B4-BE49-F238E27FC236}">
                <a16:creationId xmlns:a16="http://schemas.microsoft.com/office/drawing/2014/main" id="{E2121689-DC93-194B-BD5E-55702531B84E}"/>
              </a:ext>
            </a:extLst>
          </p:cNvPr>
          <p:cNvSpPr/>
          <p:nvPr/>
        </p:nvSpPr>
        <p:spPr>
          <a:xfrm>
            <a:off x="764498" y="1655501"/>
            <a:ext cx="9908498" cy="461665"/>
          </a:xfrm>
          <a:prstGeom prst="rect">
            <a:avLst/>
          </a:prstGeom>
        </p:spPr>
        <p:txBody>
          <a:bodyPr wrap="square">
            <a:spAutoFit/>
          </a:bodyPr>
          <a:lstStyle/>
          <a:p>
            <a:r>
              <a:rPr lang="en-US" sz="2400" dirty="0">
                <a:solidFill>
                  <a:srgbClr val="000000"/>
                </a:solidFill>
                <a:latin typeface="Arial" panose="020B0604020202020204" pitchFamily="34" charset="0"/>
              </a:rPr>
              <a:t>Discovering the group of objects or events that co-occur at many places</a:t>
            </a:r>
            <a:endParaRPr lang="en-US" sz="2400" dirty="0"/>
          </a:p>
        </p:txBody>
      </p:sp>
      <p:sp>
        <p:nvSpPr>
          <p:cNvPr id="5" name="Rectangle 4">
            <a:extLst>
              <a:ext uri="{FF2B5EF4-FFF2-40B4-BE49-F238E27FC236}">
                <a16:creationId xmlns:a16="http://schemas.microsoft.com/office/drawing/2014/main" id="{0773DF65-5352-C448-9651-389168FC1242}"/>
              </a:ext>
            </a:extLst>
          </p:cNvPr>
          <p:cNvSpPr/>
          <p:nvPr/>
        </p:nvSpPr>
        <p:spPr>
          <a:xfrm>
            <a:off x="904407" y="3777360"/>
            <a:ext cx="11287593" cy="2308324"/>
          </a:xfrm>
          <a:prstGeom prst="rect">
            <a:avLst/>
          </a:prstGeom>
        </p:spPr>
        <p:txBody>
          <a:bodyPr wrap="square">
            <a:spAutoFit/>
          </a:bodyPr>
          <a:lstStyle/>
          <a:p>
            <a:r>
              <a:rPr lang="en-US" sz="2400" dirty="0">
                <a:effectLst/>
                <a:latin typeface="Times" pitchFamily="2" charset="0"/>
              </a:rPr>
              <a:t>Nile Crocodiles </a:t>
            </a:r>
            <a:r>
              <a:rPr lang="en-US" sz="2400" dirty="0">
                <a:effectLst/>
                <a:latin typeface="Helvetica" pitchFamily="2" charset="0"/>
              </a:rPr>
              <a:t>→ </a:t>
            </a:r>
            <a:r>
              <a:rPr lang="en-US" sz="2400" dirty="0">
                <a:effectLst/>
                <a:latin typeface="Times" pitchFamily="2" charset="0"/>
              </a:rPr>
              <a:t>Egyptian Plover</a:t>
            </a:r>
          </a:p>
          <a:p>
            <a:r>
              <a:rPr lang="en-US" sz="2400" dirty="0"/>
              <a:t>  - predicts the presence of Egyptian Plover birds in areas with Nile Crocodiles</a:t>
            </a:r>
          </a:p>
          <a:p>
            <a:endParaRPr lang="en-US" sz="2400" dirty="0"/>
          </a:p>
          <a:p>
            <a:r>
              <a:rPr lang="en-US" sz="2400" dirty="0"/>
              <a:t>Stagnant water source  → West Nile disease, </a:t>
            </a:r>
          </a:p>
          <a:p>
            <a:r>
              <a:rPr lang="en-US" sz="2400" dirty="0"/>
              <a:t>  - predicts the presence of West Nile disease in areas with stagnant water sources</a:t>
            </a:r>
          </a:p>
          <a:p>
            <a:endParaRPr lang="en-US" sz="2400" dirty="0">
              <a:effectLst/>
              <a:latin typeface="Times" pitchFamily="2" charset="0"/>
            </a:endParaRPr>
          </a:p>
        </p:txBody>
      </p:sp>
      <p:sp>
        <p:nvSpPr>
          <p:cNvPr id="6" name="Rectangle 5">
            <a:extLst>
              <a:ext uri="{FF2B5EF4-FFF2-40B4-BE49-F238E27FC236}">
                <a16:creationId xmlns:a16="http://schemas.microsoft.com/office/drawing/2014/main" id="{C2D2DF5B-CE91-BB46-BDFD-EB689158DBE6}"/>
              </a:ext>
            </a:extLst>
          </p:cNvPr>
          <p:cNvSpPr/>
          <p:nvPr/>
        </p:nvSpPr>
        <p:spPr>
          <a:xfrm>
            <a:off x="799477" y="2279624"/>
            <a:ext cx="10053403" cy="830997"/>
          </a:xfrm>
          <a:prstGeom prst="rect">
            <a:avLst/>
          </a:prstGeom>
        </p:spPr>
        <p:txBody>
          <a:bodyPr wrap="square">
            <a:spAutoFit/>
          </a:bodyPr>
          <a:lstStyle/>
          <a:p>
            <a:r>
              <a:rPr lang="en-US" sz="2400" dirty="0">
                <a:solidFill>
                  <a:srgbClr val="0078D4"/>
                </a:solidFill>
                <a:latin typeface="Arial" panose="020B0604020202020204" pitchFamily="34" charset="0"/>
              </a:rPr>
              <a:t>Diseases (e.g., lung cancer) may co-occur with certain environmental factors (e.g., air pollution)</a:t>
            </a:r>
            <a:endParaRPr lang="en-US" sz="2400" dirty="0"/>
          </a:p>
        </p:txBody>
      </p:sp>
    </p:spTree>
    <p:extLst>
      <p:ext uri="{BB962C8B-B14F-4D97-AF65-F5344CB8AC3E}">
        <p14:creationId xmlns:p14="http://schemas.microsoft.com/office/powerpoint/2010/main" val="21470595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755</Words>
  <Application>Microsoft Macintosh PowerPoint</Application>
  <PresentationFormat>Widescreen</PresentationFormat>
  <Paragraphs>43</Paragraphs>
  <Slides>7</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Calibri Light</vt:lpstr>
      <vt:lpstr>Helvetica</vt:lpstr>
      <vt:lpstr>Roboto</vt:lpstr>
      <vt:lpstr>Times</vt:lpstr>
      <vt:lpstr>Office Theme</vt:lpstr>
      <vt:lpstr>Spatial Data Mining</vt:lpstr>
      <vt:lpstr>Data mining </vt:lpstr>
      <vt:lpstr>Spatial Statistics</vt:lpstr>
      <vt:lpstr>Spatial Statistics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 Data Mining</dc:title>
  <dc:creator>Puri, Satish</dc:creator>
  <cp:lastModifiedBy>Puri, Satish</cp:lastModifiedBy>
  <cp:revision>7</cp:revision>
  <dcterms:created xsi:type="dcterms:W3CDTF">2023-01-12T04:42:14Z</dcterms:created>
  <dcterms:modified xsi:type="dcterms:W3CDTF">2023-01-12T04:54:35Z</dcterms:modified>
</cp:coreProperties>
</file>

<file path=docProps/thumbnail.jpeg>
</file>